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  <p:embeddedFont>
      <p:font typeface="Montserrat"/>
      <p:regular r:id="rId25"/>
    </p:embeddedFont>
    <p:embeddedFont>
      <p:font typeface="Heebo Light"/>
      <p:regular r:id="rId26"/>
    </p:embeddedFont>
    <p:embeddedFont>
      <p:font typeface="Heebo Light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1727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58973"/>
            <a:ext cx="3263384" cy="407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9D4A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Team</a:t>
            </a:r>
            <a:endParaRPr lang="en-US" sz="2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95" y="1027867"/>
            <a:ext cx="326231" cy="3262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2095" y="1484590"/>
            <a:ext cx="1631633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Medical Experts</a:t>
            </a:r>
            <a:endParaRPr lang="en-US" sz="12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5" y="1835229"/>
            <a:ext cx="5983248" cy="599646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72095" y="7978497"/>
            <a:ext cx="6661547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Felix Benninger, MD</a:t>
            </a:r>
            <a:endParaRPr lang="en-US" sz="1000" dirty="0"/>
          </a:p>
        </p:txBody>
      </p:sp>
      <p:sp>
        <p:nvSpPr>
          <p:cNvPr id="7" name="Text 3"/>
          <p:cNvSpPr/>
          <p:nvPr/>
        </p:nvSpPr>
        <p:spPr>
          <a:xfrm>
            <a:off x="572095" y="8265438"/>
            <a:ext cx="6661547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Clinical Neurology; Electrophysiological Techniques; Epileptogenesis</a:t>
            </a:r>
            <a:endParaRPr lang="en-US" sz="10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758" y="1027867"/>
            <a:ext cx="326231" cy="32623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96758" y="1484590"/>
            <a:ext cx="1648539" cy="203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 Specialists</a:t>
            </a:r>
            <a:endParaRPr lang="en-US" sz="12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6758" y="1835229"/>
            <a:ext cx="5996583" cy="59965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96758" y="7978616"/>
            <a:ext cx="6661547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Nir Cafri, M.Sc.</a:t>
            </a:r>
            <a:endParaRPr lang="en-US" sz="1000" dirty="0"/>
          </a:p>
        </p:txBody>
      </p:sp>
      <p:sp>
        <p:nvSpPr>
          <p:cNvPr id="12" name="Text 6"/>
          <p:cNvSpPr/>
          <p:nvPr/>
        </p:nvSpPr>
        <p:spPr>
          <a:xfrm>
            <a:off x="7396758" y="8265557"/>
            <a:ext cx="6661547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Sr. Data Scientist.</a:t>
            </a:r>
            <a:endParaRPr lang="en-US" sz="1000" dirty="0"/>
          </a:p>
        </p:txBody>
      </p:sp>
      <p:sp>
        <p:nvSpPr>
          <p:cNvPr id="13" name="Text 7"/>
          <p:cNvSpPr/>
          <p:nvPr/>
        </p:nvSpPr>
        <p:spPr>
          <a:xfrm>
            <a:off x="572095" y="8621077"/>
            <a:ext cx="13486209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14" name="Text 8"/>
          <p:cNvSpPr/>
          <p:nvPr/>
        </p:nvSpPr>
        <p:spPr>
          <a:xfrm>
            <a:off x="572095" y="8976598"/>
            <a:ext cx="13486209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7290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endParaRPr lang="en-US" sz="4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372" y="541615"/>
            <a:ext cx="4924544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372" y="1452563"/>
            <a:ext cx="9356646" cy="623768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3944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2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95" y="972026"/>
            <a:ext cx="5863590" cy="78181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441" y="526733"/>
            <a:ext cx="4788932" cy="598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9D4A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Team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441" y="1508284"/>
            <a:ext cx="478869" cy="4788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70441" y="2178606"/>
            <a:ext cx="239446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Medical Experts</a:t>
            </a:r>
            <a:endParaRPr lang="en-US" sz="1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41" y="2693313"/>
            <a:ext cx="4270177" cy="42795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0441" y="7188398"/>
            <a:ext cx="4270177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Felix Benninger, MD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670441" y="7609761"/>
            <a:ext cx="4270177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Clinical Neurology; Electrophysiological Techniques; Epileptogenesis</a:t>
            </a:r>
            <a:endParaRPr lang="en-US" sz="15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52" y="1508284"/>
            <a:ext cx="478869" cy="47886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180052" y="2178606"/>
            <a:ext cx="241851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Research Specialists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052" y="2693313"/>
            <a:ext cx="4270177" cy="42701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180052" y="7178993"/>
            <a:ext cx="4270177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Nir Cafri, M.Sc.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5180052" y="7600355"/>
            <a:ext cx="4270177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Sr. Data Scientist.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9663" y="1508284"/>
            <a:ext cx="478869" cy="47886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689663" y="2178606"/>
            <a:ext cx="268997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Business Professionals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39447"/>
            <a:ext cx="367534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9D4A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First Personalized tVNS </a:t>
            </a:r>
            <a:endParaRPr lang="en-US" sz="2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95" y="972026"/>
            <a:ext cx="8610124" cy="5763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2095" y="6874073"/>
            <a:ext cx="13486209" cy="395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Integrating heart rate variability (HRV), clinical data, and EEG signals with AI to create a unique IP model. This would be a predictive tool tailored for healthcare applications, enhancing personalized patient treatment plans and possibly advancing diagnostic procedures. </a:t>
            </a:r>
            <a:endParaRPr lang="en-US" sz="9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5" y="7407950"/>
            <a:ext cx="8610124" cy="57632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90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902" y="3219569"/>
            <a:ext cx="5278041" cy="659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9D4A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Sleep Deprivation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1864638" y="5225058"/>
            <a:ext cx="1921550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62%</a:t>
            </a:r>
            <a:endParaRPr lang="en-US" sz="30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78" y="4248626"/>
            <a:ext cx="2343388" cy="23433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82968" y="6855857"/>
            <a:ext cx="3884890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Adults Have Trouble Sleeping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38902" y="7312343"/>
            <a:ext cx="4173141" cy="33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6354366" y="5225058"/>
            <a:ext cx="1921550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97%</a:t>
            </a:r>
            <a:endParaRPr lang="en-US" sz="3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506" y="4248626"/>
            <a:ext cx="2343388" cy="23433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34595" y="6855857"/>
            <a:ext cx="3961090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Teenagers Are Sleep Deprived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0844093" y="5225058"/>
            <a:ext cx="1921550" cy="390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82%</a:t>
            </a:r>
            <a:endParaRPr lang="en-US" sz="3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234" y="4248626"/>
            <a:ext cx="2343388" cy="234338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4575" y="6855857"/>
            <a:ext cx="3740587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College Students Lack Sleep</a:t>
            </a:r>
            <a:endParaRPr lang="en-US" sz="2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229100" y="334637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9D4A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$60.2 Billion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4037" y="448818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Sleep Aids Market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726055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9D4A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Solution</a:t>
            </a:r>
            <a:endParaRPr lang="en-US" sz="4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3867864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473190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Minimal Risk</a:t>
            </a:r>
            <a:endParaRPr lang="en-US" sz="2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682" y="3867864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67682" y="4731901"/>
            <a:ext cx="4095036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Comfortable &amp; User-Friendly</a:t>
            </a:r>
            <a:endParaRPr lang="en-US" sz="24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328" y="3867864"/>
            <a:ext cx="617220" cy="61722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671328" y="4731901"/>
            <a:ext cx="4095036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Improved Sleep Depth and Stability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010019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9D4A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Active Sleep Mask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415182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only device that helps while sleeping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82453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72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5923" y="3119795"/>
            <a:ext cx="8062913" cy="639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9D4A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Neurophysiological Mechanism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5923" y="4065984"/>
            <a:ext cx="460296" cy="460296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80768" y="4136231"/>
            <a:ext cx="5806678" cy="959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Activates the parasympathetic nervous system, lowering stress levels and promoting relaxation.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380768" y="5217914"/>
            <a:ext cx="580667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43073" y="4065984"/>
            <a:ext cx="460296" cy="460296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07918" y="4136231"/>
            <a:ext cx="5806678" cy="959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Stimulates the brain to produce calming alpha waves, aiding in relaxation before sleep.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15923" y="5954197"/>
            <a:ext cx="460296" cy="460296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380768" y="6024443"/>
            <a:ext cx="5806678" cy="639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Increases levels of neurotransmitters that are essential for sleep regulation.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380768" y="6786443"/>
            <a:ext cx="5806678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443073" y="5954197"/>
            <a:ext cx="460296" cy="460296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107918" y="6024443"/>
            <a:ext cx="5806678" cy="639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Enhances the production of hormones that generates sleep.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15923" y="7343775"/>
            <a:ext cx="13198554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8422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9D4A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 To Market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2649498"/>
            <a:ext cx="1612702" cy="956429"/>
          </a:xfrm>
          <a:prstGeom prst="roundRect">
            <a:avLst>
              <a:gd name="adj" fmla="val 10842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496735" y="2910721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2723555" y="2896314"/>
            <a:ext cx="3634026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Early Adopters POC</a:t>
            </a:r>
            <a:endParaRPr lang="en-US" sz="2900" dirty="0"/>
          </a:p>
        </p:txBody>
      </p:sp>
      <p:sp>
        <p:nvSpPr>
          <p:cNvPr id="6" name="Shape 4"/>
          <p:cNvSpPr/>
          <p:nvPr/>
        </p:nvSpPr>
        <p:spPr>
          <a:xfrm>
            <a:off x="2600087" y="3590687"/>
            <a:ext cx="11042928" cy="15240"/>
          </a:xfrm>
          <a:prstGeom prst="roundRect">
            <a:avLst>
              <a:gd name="adj" fmla="val 680400"/>
            </a:avLst>
          </a:prstGeom>
          <a:solidFill>
            <a:srgbClr val="4A2C85"/>
          </a:solidFill>
          <a:ln/>
        </p:spPr>
      </p:sp>
      <p:sp>
        <p:nvSpPr>
          <p:cNvPr id="7" name="Shape 5"/>
          <p:cNvSpPr/>
          <p:nvPr/>
        </p:nvSpPr>
        <p:spPr>
          <a:xfrm>
            <a:off x="864037" y="3729276"/>
            <a:ext cx="3225522" cy="956429"/>
          </a:xfrm>
          <a:prstGeom prst="roundRect">
            <a:avLst>
              <a:gd name="adj" fmla="val 10842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2303145" y="3990499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700" dirty="0"/>
          </a:p>
        </p:txBody>
      </p:sp>
      <p:sp>
        <p:nvSpPr>
          <p:cNvPr id="9" name="Text 7"/>
          <p:cNvSpPr/>
          <p:nvPr/>
        </p:nvSpPr>
        <p:spPr>
          <a:xfrm>
            <a:off x="4336375" y="3976092"/>
            <a:ext cx="3125272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510(k) - Insomnia</a:t>
            </a:r>
            <a:endParaRPr lang="en-US" sz="2900" dirty="0"/>
          </a:p>
        </p:txBody>
      </p:sp>
      <p:sp>
        <p:nvSpPr>
          <p:cNvPr id="10" name="Shape 8"/>
          <p:cNvSpPr/>
          <p:nvPr/>
        </p:nvSpPr>
        <p:spPr>
          <a:xfrm>
            <a:off x="4212908" y="4670465"/>
            <a:ext cx="9430107" cy="15240"/>
          </a:xfrm>
          <a:prstGeom prst="roundRect">
            <a:avLst>
              <a:gd name="adj" fmla="val 680400"/>
            </a:avLst>
          </a:prstGeom>
          <a:solidFill>
            <a:srgbClr val="4A2C85"/>
          </a:solidFill>
          <a:ln/>
        </p:spPr>
      </p:sp>
      <p:sp>
        <p:nvSpPr>
          <p:cNvPr id="11" name="Shape 9"/>
          <p:cNvSpPr/>
          <p:nvPr/>
        </p:nvSpPr>
        <p:spPr>
          <a:xfrm>
            <a:off x="864037" y="4809053"/>
            <a:ext cx="4838343" cy="956429"/>
          </a:xfrm>
          <a:prstGeom prst="roundRect">
            <a:avLst>
              <a:gd name="adj" fmla="val 10842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3109555" y="5070277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700" dirty="0"/>
          </a:p>
        </p:txBody>
      </p:sp>
      <p:sp>
        <p:nvSpPr>
          <p:cNvPr id="13" name="Text 11"/>
          <p:cNvSpPr/>
          <p:nvPr/>
        </p:nvSpPr>
        <p:spPr>
          <a:xfrm>
            <a:off x="5949196" y="5055870"/>
            <a:ext cx="589049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Collaboration With Sleep Clinics</a:t>
            </a:r>
            <a:endParaRPr lang="en-US" sz="2900" dirty="0"/>
          </a:p>
        </p:txBody>
      </p:sp>
      <p:sp>
        <p:nvSpPr>
          <p:cNvPr id="14" name="Shape 12"/>
          <p:cNvSpPr/>
          <p:nvPr/>
        </p:nvSpPr>
        <p:spPr>
          <a:xfrm>
            <a:off x="5825728" y="5750243"/>
            <a:ext cx="7817287" cy="15240"/>
          </a:xfrm>
          <a:prstGeom prst="roundRect">
            <a:avLst>
              <a:gd name="adj" fmla="val 680400"/>
            </a:avLst>
          </a:prstGeom>
          <a:solidFill>
            <a:srgbClr val="4A2C85"/>
          </a:solidFill>
          <a:ln/>
        </p:spPr>
      </p:sp>
      <p:sp>
        <p:nvSpPr>
          <p:cNvPr id="15" name="Shape 13"/>
          <p:cNvSpPr/>
          <p:nvPr/>
        </p:nvSpPr>
        <p:spPr>
          <a:xfrm>
            <a:off x="864037" y="5888831"/>
            <a:ext cx="6451163" cy="956429"/>
          </a:xfrm>
          <a:prstGeom prst="roundRect">
            <a:avLst>
              <a:gd name="adj" fmla="val 10842"/>
            </a:avLst>
          </a:prstGeom>
          <a:solidFill>
            <a:srgbClr val="31136C"/>
          </a:solidFill>
          <a:ln w="15240">
            <a:solidFill>
              <a:srgbClr val="4A2C8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3915966" y="6150054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700" dirty="0"/>
          </a:p>
        </p:txBody>
      </p:sp>
      <p:sp>
        <p:nvSpPr>
          <p:cNvPr id="17" name="Text 15"/>
          <p:cNvSpPr/>
          <p:nvPr/>
        </p:nvSpPr>
        <p:spPr>
          <a:xfrm>
            <a:off x="7562017" y="6135648"/>
            <a:ext cx="4678204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Distribution Partnerships</a:t>
            </a:r>
            <a:endParaRPr lang="en-US" sz="2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39447"/>
            <a:ext cx="355711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9D4A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landscape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572095" y="972026"/>
            <a:ext cx="13486209" cy="13653016"/>
          </a:xfrm>
          <a:prstGeom prst="roundRect">
            <a:avLst>
              <a:gd name="adj" fmla="val 38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79715" y="979646"/>
            <a:ext cx="13469541" cy="36087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704493" y="1061323"/>
            <a:ext cx="423886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Competitor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5197673" y="1061323"/>
            <a:ext cx="423505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Product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9687044" y="1061323"/>
            <a:ext cx="423886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Treatment</a:t>
            </a:r>
            <a:endParaRPr lang="en-US" sz="950" dirty="0"/>
          </a:p>
        </p:txBody>
      </p:sp>
      <p:sp>
        <p:nvSpPr>
          <p:cNvPr id="8" name="Shape 6"/>
          <p:cNvSpPr/>
          <p:nvPr/>
        </p:nvSpPr>
        <p:spPr>
          <a:xfrm>
            <a:off x="579715" y="1340525"/>
            <a:ext cx="13469541" cy="54640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04493" y="1422202"/>
            <a:ext cx="423886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tVNS</a:t>
            </a:r>
            <a:endParaRPr lang="en-US" sz="9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7673" y="1422202"/>
            <a:ext cx="4235053" cy="5029081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5197673" y="6525339"/>
            <a:ext cx="423505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9687044" y="1422202"/>
            <a:ext cx="423886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Depression, Epilepsy, Migraines, Prader-Willi-Syndrome</a:t>
            </a:r>
            <a:endParaRPr lang="en-US" sz="950" dirty="0"/>
          </a:p>
        </p:txBody>
      </p:sp>
      <p:sp>
        <p:nvSpPr>
          <p:cNvPr id="13" name="Shape 10"/>
          <p:cNvSpPr/>
          <p:nvPr/>
        </p:nvSpPr>
        <p:spPr>
          <a:xfrm>
            <a:off x="579715" y="6804541"/>
            <a:ext cx="13469541" cy="466998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704493" y="6886218"/>
            <a:ext cx="423886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CES Ultra</a:t>
            </a:r>
            <a:endParaRPr lang="en-US" sz="95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673" y="6886218"/>
            <a:ext cx="4235053" cy="4235053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5197673" y="11195328"/>
            <a:ext cx="423505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17" name="Text 13"/>
          <p:cNvSpPr/>
          <p:nvPr/>
        </p:nvSpPr>
        <p:spPr>
          <a:xfrm>
            <a:off x="9687044" y="6886218"/>
            <a:ext cx="423886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Relieve Anxiety and Insomnia</a:t>
            </a:r>
            <a:endParaRPr lang="en-US" sz="950" dirty="0"/>
          </a:p>
        </p:txBody>
      </p:sp>
      <p:sp>
        <p:nvSpPr>
          <p:cNvPr id="18" name="Shape 14"/>
          <p:cNvSpPr/>
          <p:nvPr/>
        </p:nvSpPr>
        <p:spPr>
          <a:xfrm>
            <a:off x="579715" y="11474529"/>
            <a:ext cx="13469541" cy="31428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704493" y="11556206"/>
            <a:ext cx="423886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IB Stim</a:t>
            </a:r>
            <a:endParaRPr lang="en-US" sz="950" dirty="0"/>
          </a:p>
        </p:txBody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673" y="11556206"/>
            <a:ext cx="2993469" cy="2707958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5197673" y="14338221"/>
            <a:ext cx="423505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endParaRPr lang="en-US" sz="950" dirty="0"/>
          </a:p>
        </p:txBody>
      </p:sp>
      <p:sp>
        <p:nvSpPr>
          <p:cNvPr id="22" name="Text 17"/>
          <p:cNvSpPr/>
          <p:nvPr/>
        </p:nvSpPr>
        <p:spPr>
          <a:xfrm>
            <a:off x="9687044" y="11556206"/>
            <a:ext cx="423886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Opiate Withdrawal</a:t>
            </a:r>
            <a:endParaRPr lang="en-US" sz="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635" y="654725"/>
            <a:ext cx="5804654" cy="626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9D4A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Billion Dollar Roadmap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01635" y="1581864"/>
            <a:ext cx="4177308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9D4AFD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Neuromodulation Suite</a:t>
            </a:r>
            <a:endParaRPr lang="en-US" sz="23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9923" y="2258378"/>
            <a:ext cx="1636752" cy="11550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67388" y="2802850"/>
            <a:ext cx="281821" cy="352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27057" y="2458760"/>
            <a:ext cx="2506028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Concentration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5027057" y="2892266"/>
            <a:ext cx="4137303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Improved focus and productivity for employees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876681" y="3428881"/>
            <a:ext cx="9002078" cy="11430"/>
          </a:xfrm>
          <a:prstGeom prst="roundRect">
            <a:avLst>
              <a:gd name="adj" fmla="val 736698"/>
            </a:avLst>
          </a:prstGeom>
          <a:solidFill>
            <a:srgbClr val="4A2C85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487" y="3463409"/>
            <a:ext cx="3273623" cy="115502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67269" y="3864769"/>
            <a:ext cx="281821" cy="352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45493" y="3663791"/>
            <a:ext cx="2506028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Cognition 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845493" y="4097298"/>
            <a:ext cx="278844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Enhanced learning and memory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5695117" y="4633913"/>
            <a:ext cx="8183642" cy="11430"/>
          </a:xfrm>
          <a:prstGeom prst="roundRect">
            <a:avLst>
              <a:gd name="adj" fmla="val 736698"/>
            </a:avLst>
          </a:prstGeom>
          <a:solidFill>
            <a:srgbClr val="4A2C85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051" y="4668441"/>
            <a:ext cx="4910495" cy="115502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67269" y="5069800"/>
            <a:ext cx="281821" cy="352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663928" y="4868823"/>
            <a:ext cx="2506028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Sleep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6663928" y="5302329"/>
            <a:ext cx="4438174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Better sleep quality for healthier, well-rested teams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6513552" y="5838944"/>
            <a:ext cx="7365206" cy="11430"/>
          </a:xfrm>
          <a:prstGeom prst="roundRect">
            <a:avLst>
              <a:gd name="adj" fmla="val 736698"/>
            </a:avLst>
          </a:prstGeom>
          <a:solidFill>
            <a:srgbClr val="4A2C85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16" y="5873472"/>
            <a:ext cx="6547366" cy="115502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3867388" y="6274832"/>
            <a:ext cx="281821" cy="352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482364" y="6073854"/>
            <a:ext cx="2506028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2BBFA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Wellbeing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7482364" y="6507361"/>
            <a:ext cx="6182320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2BBFA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Reduced anxiety and depression for happier, more resilient workforces</a:t>
            </a:r>
            <a:endParaRPr lang="en-US" sz="1550" dirty="0"/>
          </a:p>
        </p:txBody>
      </p:sp>
      <p:sp>
        <p:nvSpPr>
          <p:cNvPr id="23" name="Text 17"/>
          <p:cNvSpPr/>
          <p:nvPr/>
        </p:nvSpPr>
        <p:spPr>
          <a:xfrm>
            <a:off x="701635" y="7254002"/>
            <a:ext cx="13227129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2025-04-30T11:40:23Z</dcterms:created>
  <dcterms:modified xsi:type="dcterms:W3CDTF">2025-04-30T11:40:23Z</dcterms:modified>
</cp:coreProperties>
</file>